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6" r:id="rId3"/>
    <p:sldId id="299" r:id="rId4"/>
    <p:sldId id="304" r:id="rId5"/>
    <p:sldId id="326" r:id="rId6"/>
    <p:sldId id="328" r:id="rId7"/>
    <p:sldId id="329" r:id="rId8"/>
    <p:sldId id="332" r:id="rId9"/>
    <p:sldId id="333" r:id="rId10"/>
    <p:sldId id="331" r:id="rId11"/>
    <p:sldId id="334" r:id="rId12"/>
    <p:sldId id="335" r:id="rId13"/>
    <p:sldId id="336" r:id="rId14"/>
    <p:sldId id="337" r:id="rId15"/>
    <p:sldId id="341" r:id="rId16"/>
    <p:sldId id="339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50" r:id="rId25"/>
    <p:sldId id="351" r:id="rId26"/>
    <p:sldId id="352" r:id="rId27"/>
    <p:sldId id="354" r:id="rId28"/>
    <p:sldId id="358" r:id="rId29"/>
    <p:sldId id="359" r:id="rId30"/>
    <p:sldId id="356" r:id="rId31"/>
    <p:sldId id="357" r:id="rId32"/>
    <p:sldId id="355" r:id="rId33"/>
    <p:sldId id="293" r:id="rId34"/>
  </p:sldIdLst>
  <p:sldSz cx="100806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9A6"/>
    <a:srgbClr val="F8D35E"/>
    <a:srgbClr val="F47264"/>
    <a:srgbClr val="84CBC5"/>
    <a:srgbClr val="144C74"/>
    <a:srgbClr val="1B6AA3"/>
    <a:srgbClr val="FFC20F"/>
    <a:srgbClr val="14507A"/>
    <a:srgbClr val="45B2A8"/>
    <a:srgbClr val="008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4660"/>
  </p:normalViewPr>
  <p:slideViewPr>
    <p:cSldViewPr snapToGrid="0">
      <p:cViewPr>
        <p:scale>
          <a:sx n="70" d="100"/>
          <a:sy n="70" d="100"/>
        </p:scale>
        <p:origin x="-2706" y="-1056"/>
      </p:cViewPr>
      <p:guideLst>
        <p:guide orient="horz" pos="2160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685800"/>
            <a:ext cx="5041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0078" y="1122363"/>
            <a:ext cx="75604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0078" y="3602038"/>
            <a:ext cx="75604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3947" y="365125"/>
            <a:ext cx="217363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93043" y="365125"/>
            <a:ext cx="639489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3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0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793" y="1709739"/>
            <a:ext cx="869453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7793" y="4589464"/>
            <a:ext cx="8694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7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93043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03316" y="1825625"/>
            <a:ext cx="428426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365126"/>
            <a:ext cx="8694539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4357" y="1681163"/>
            <a:ext cx="4264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94357" y="2505075"/>
            <a:ext cx="426457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03316" y="1681163"/>
            <a:ext cx="42855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03316" y="2505075"/>
            <a:ext cx="428557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5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3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4356" y="457200"/>
            <a:ext cx="32512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85579" y="987426"/>
            <a:ext cx="5103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4356" y="2057400"/>
            <a:ext cx="325126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93043" y="365126"/>
            <a:ext cx="8694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043" y="1825625"/>
            <a:ext cx="86945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93043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DD89-DA72-4956-8961-85B6562EBFBE}" type="datetimeFigureOut">
              <a:rPr lang="zh-CN" altLang="en-US" smtClean="0"/>
              <a:pPr/>
              <a:t>2017/4/28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39207" y="6356351"/>
            <a:ext cx="3402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119441" y="6356351"/>
            <a:ext cx="22681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3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4644790" y="795820"/>
            <a:ext cx="3354928" cy="3497943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703054" y="4981063"/>
            <a:ext cx="594847" cy="1206170"/>
            <a:chOff x="9988518" y="4007302"/>
            <a:chExt cx="1257291" cy="1880858"/>
          </a:xfrm>
        </p:grpSpPr>
        <p:sp>
          <p:nvSpPr>
            <p:cNvPr id="20" name="等腰三角形 19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48" name="等腰三角形 47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 rot="13953573">
            <a:off x="2322941" y="4881447"/>
            <a:ext cx="848663" cy="644581"/>
            <a:chOff x="1145739" y="762009"/>
            <a:chExt cx="1001675" cy="920146"/>
          </a:xfrm>
        </p:grpSpPr>
        <p:sp>
          <p:nvSpPr>
            <p:cNvPr id="35" name="等腰三角形 34"/>
            <p:cNvSpPr/>
            <p:nvPr/>
          </p:nvSpPr>
          <p:spPr>
            <a:xfrm rot="1020767">
              <a:off x="1286833" y="792672"/>
              <a:ext cx="860581" cy="741879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rot="18818926">
              <a:off x="1145739" y="136078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 rot="18818926">
              <a:off x="1787028" y="762009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 rot="18818926">
              <a:off x="1971488" y="1598106"/>
              <a:ext cx="84049" cy="84049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31399" y="1988779"/>
            <a:ext cx="2581711" cy="2781980"/>
            <a:chOff x="4362411" y="1436839"/>
            <a:chExt cx="5202504" cy="4484918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4362411" y="1436839"/>
              <a:ext cx="5202504" cy="4484918"/>
            </a:xfrm>
            <a:prstGeom prst="triangle">
              <a:avLst/>
            </a:prstGeom>
            <a:noFill/>
            <a:ln w="19050"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4362411" y="1960707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4362411" y="1816570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4362411" y="1663444"/>
              <a:ext cx="5202504" cy="3961050"/>
            </a:xfrm>
            <a:prstGeom prst="triangle">
              <a:avLst/>
            </a:prstGeom>
            <a:noFill/>
            <a:ln w="12700">
              <a:solidFill>
                <a:srgbClr val="FFC20F">
                  <a:alpha val="5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8D35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等腰三角形 40"/>
          <p:cNvSpPr/>
          <p:nvPr/>
        </p:nvSpPr>
        <p:spPr>
          <a:xfrm rot="10800000">
            <a:off x="5175445" y="1818313"/>
            <a:ext cx="2581711" cy="2457026"/>
          </a:xfrm>
          <a:prstGeom prst="triangle">
            <a:avLst/>
          </a:prstGeom>
          <a:noFill/>
          <a:ln w="12700">
            <a:solidFill>
              <a:srgbClr val="FFC20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F8D35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4672" y="565770"/>
            <a:ext cx="2561043" cy="2152130"/>
            <a:chOff x="912737" y="565770"/>
            <a:chExt cx="3097450" cy="2152130"/>
          </a:xfrm>
        </p:grpSpPr>
        <p:sp>
          <p:nvSpPr>
            <p:cNvPr id="17" name="等腰三角形 16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76" name="等腰三角形 75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8" name="等腰三角形 77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925819" y="2759517"/>
            <a:ext cx="8671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   </a:t>
            </a:r>
            <a:r>
              <a:rPr lang="zh-CN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zh-CN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一维码与二维码技术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1573" y="5530697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——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温州市 职业中等专业学校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3931" y="1449982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69339" y="2349764"/>
            <a:ext cx="8684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UCC/EAN-128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条码：</a:t>
            </a:r>
            <a:r>
              <a:rPr lang="zh-CN" altLang="en-US" sz="2400" b="1" dirty="0">
                <a:solidFill>
                  <a:schemeClr val="bg1"/>
                </a:solidFill>
              </a:rPr>
              <a:t>不用于</a:t>
            </a:r>
            <a:r>
              <a:rPr lang="en-US" altLang="zh-CN" sz="2400" b="1" dirty="0">
                <a:solidFill>
                  <a:schemeClr val="bg1"/>
                </a:solidFill>
              </a:rPr>
              <a:t>POS</a:t>
            </a:r>
            <a:r>
              <a:rPr lang="zh-CN" altLang="en-US" sz="2400" b="1" dirty="0">
                <a:solidFill>
                  <a:schemeClr val="bg1"/>
                </a:solidFill>
              </a:rPr>
              <a:t>零售结算，而用于</a:t>
            </a:r>
            <a:r>
              <a:rPr lang="zh-CN" altLang="en-US" sz="2400" b="1" dirty="0">
                <a:solidFill>
                  <a:srgbClr val="FF0000"/>
                </a:solidFill>
              </a:rPr>
              <a:t>标识非零售贸易单元和物流单元</a:t>
            </a:r>
            <a:r>
              <a:rPr lang="zh-CN" altLang="en-US" sz="2400" b="1" dirty="0">
                <a:solidFill>
                  <a:schemeClr val="bg1"/>
                </a:solidFill>
              </a:rPr>
              <a:t>等，这种条码可表示变长的数据，条码的长度依字符的数量、类型和放大系数的不同而变化，并且能将若干信息编码在一个条码中。</a:t>
            </a:r>
          </a:p>
        </p:txBody>
      </p:sp>
      <p:pic>
        <p:nvPicPr>
          <p:cNvPr id="12" name="图片 45" descr="tu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/>
          <a:stretch>
            <a:fillRect/>
          </a:stretch>
        </p:blipFill>
        <p:spPr bwMode="auto">
          <a:xfrm>
            <a:off x="895453" y="4093902"/>
            <a:ext cx="2493447" cy="229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6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10" y="4409423"/>
            <a:ext cx="5508798" cy="16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4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482" y="1337759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953277" y="2427765"/>
            <a:ext cx="8174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GS1 </a:t>
            </a:r>
            <a:r>
              <a:rPr lang="en-US" altLang="zh-CN" sz="24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DataBar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条码：</a:t>
            </a:r>
            <a:r>
              <a:rPr lang="zh-CN" altLang="zh-CN" sz="2400" b="1" dirty="0">
                <a:solidFill>
                  <a:schemeClr val="bg1"/>
                </a:solidFill>
              </a:rPr>
              <a:t>具有“尺寸小、信息量大”的优势，能够解决诸如</a:t>
            </a:r>
            <a:r>
              <a:rPr lang="zh-CN" altLang="zh-CN" sz="2400" b="1" dirty="0">
                <a:solidFill>
                  <a:srgbClr val="FF0000"/>
                </a:solidFill>
              </a:rPr>
              <a:t>生鲜食品、珠宝</a:t>
            </a:r>
            <a:r>
              <a:rPr lang="zh-CN" altLang="zh-CN" sz="2400" b="1" dirty="0">
                <a:solidFill>
                  <a:schemeClr val="bg1"/>
                </a:solidFill>
              </a:rPr>
              <a:t>等商品因体积小而难以标识的问题，同时可以承载产品重量、有效期、批号等附加信息。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47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b="10429"/>
          <a:stretch>
            <a:fillRect/>
          </a:stretch>
        </p:blipFill>
        <p:spPr bwMode="auto">
          <a:xfrm>
            <a:off x="2014753" y="4188271"/>
            <a:ext cx="2915986" cy="19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8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94" y="3774868"/>
            <a:ext cx="1915527" cy="274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2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1129781" y="1283167"/>
            <a:ext cx="5706690" cy="520091"/>
            <a:chOff x="-1557484" y="587118"/>
            <a:chExt cx="6901950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-1557484" y="600941"/>
              <a:ext cx="690195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        常用一 维 码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连一连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4210647" y="2071935"/>
            <a:ext cx="2969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十三位条码（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EAN-13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4210646" y="2919210"/>
            <a:ext cx="25543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八位条码（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EAN-8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210646" y="3767493"/>
            <a:ext cx="3126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图书系列条形码（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ISBN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920132" y="451710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箱码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4248499" y="5086804"/>
            <a:ext cx="25045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UCC/EAN-128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4316411" y="5915066"/>
            <a:ext cx="23182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GS1 </a:t>
            </a:r>
            <a:r>
              <a:rPr lang="en-US" altLang="zh-CN" sz="2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DataBar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</a:t>
            </a:r>
            <a:endParaRPr lang="zh-CN" altLang="en-US" sz="2000" dirty="0"/>
          </a:p>
        </p:txBody>
      </p:sp>
      <p:sp>
        <p:nvSpPr>
          <p:cNvPr id="17" name="AutoShape 2" descr="http://img4.imgtn.bdimg.com/it/u=312598208,1256616410&amp;fm=21&amp;gp=0.jpg"/>
          <p:cNvSpPr>
            <a:spLocks noChangeAspect="1" noChangeArrowheads="1"/>
          </p:cNvSpPr>
          <p:nvPr/>
        </p:nvSpPr>
        <p:spPr bwMode="auto">
          <a:xfrm>
            <a:off x="128633" y="60258"/>
            <a:ext cx="25201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5543"/>
          <a:stretch/>
        </p:blipFill>
        <p:spPr bwMode="auto">
          <a:xfrm>
            <a:off x="1723565" y="2094744"/>
            <a:ext cx="1993263" cy="122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10" y="4827185"/>
            <a:ext cx="2286520" cy="180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63" y="3550168"/>
            <a:ext cx="1993266" cy="169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10" y="3503353"/>
            <a:ext cx="2286520" cy="8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09" y="446617"/>
            <a:ext cx="2286521" cy="264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连接符 23"/>
          <p:cNvCxnSpPr>
            <a:stCxn id="18" idx="3"/>
          </p:cNvCxnSpPr>
          <p:nvPr/>
        </p:nvCxnSpPr>
        <p:spPr>
          <a:xfrm flipV="1">
            <a:off x="3716828" y="2322720"/>
            <a:ext cx="599583" cy="384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4" idx="1"/>
          </p:cNvCxnSpPr>
          <p:nvPr/>
        </p:nvCxnSpPr>
        <p:spPr>
          <a:xfrm>
            <a:off x="3716829" y="4717160"/>
            <a:ext cx="1203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3739776" y="3319321"/>
            <a:ext cx="576635" cy="2208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6" idx="3"/>
          </p:cNvCxnSpPr>
          <p:nvPr/>
        </p:nvCxnSpPr>
        <p:spPr>
          <a:xfrm flipV="1">
            <a:off x="6634674" y="2322722"/>
            <a:ext cx="972747" cy="3792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5" idx="3"/>
          </p:cNvCxnSpPr>
          <p:nvPr/>
        </p:nvCxnSpPr>
        <p:spPr>
          <a:xfrm flipV="1">
            <a:off x="6753031" y="4167603"/>
            <a:ext cx="845478" cy="1119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665923" y="4218921"/>
            <a:ext cx="817365" cy="16011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 descr="http://www.labelmx.com/tech/UploadFiles_5078/200911/200911171656482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/>
          <a:stretch/>
        </p:blipFill>
        <p:spPr bwMode="auto">
          <a:xfrm>
            <a:off x="1723562" y="5528257"/>
            <a:ext cx="1993267" cy="120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70702" y="1378699"/>
            <a:ext cx="3914208" cy="520091"/>
            <a:chOff x="-12700" y="587118"/>
            <a:chExt cx="4752892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592778" y="600941"/>
              <a:ext cx="4147414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制作个性一维码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97" y="1638743"/>
            <a:ext cx="5314897" cy="45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69338" y="2807204"/>
            <a:ext cx="3415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FreeBarcode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条形码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边做边学物联网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</a:t>
            </a:r>
            <a:r>
              <a:rPr lang="zh-CN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条形码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52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8767" y="1255871"/>
            <a:ext cx="5009435" cy="520091"/>
            <a:chOff x="-12700" y="587118"/>
            <a:chExt cx="6058655" cy="520091"/>
          </a:xfrm>
        </p:grpSpPr>
        <p:sp>
          <p:nvSpPr>
            <p:cNvPr id="12" name="文本框 11"/>
            <p:cNvSpPr txBox="1"/>
            <p:nvPr/>
          </p:nvSpPr>
          <p:spPr>
            <a:xfrm>
              <a:off x="335370" y="600941"/>
              <a:ext cx="571058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个性一维码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赏一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赏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56" y="1953654"/>
            <a:ext cx="3193451" cy="221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02" y="1953653"/>
            <a:ext cx="3079461" cy="220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70" y="4522507"/>
            <a:ext cx="3204736" cy="21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6" y="4508857"/>
            <a:ext cx="3056132" cy="21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2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9418" y="1324490"/>
            <a:ext cx="2254686" cy="520091"/>
            <a:chOff x="-12700" y="587118"/>
            <a:chExt cx="2726927" cy="520091"/>
          </a:xfrm>
        </p:grpSpPr>
        <p:sp>
          <p:nvSpPr>
            <p:cNvPr id="12" name="文本框 14"/>
            <p:cNvSpPr txBox="1"/>
            <p:nvPr/>
          </p:nvSpPr>
          <p:spPr>
            <a:xfrm>
              <a:off x="604024" y="600941"/>
              <a:ext cx="211020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条码打印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52" descr="item-5178B3CD-D4F3A404000000000401000028AC0D39_2_40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0" b="11850"/>
          <a:stretch>
            <a:fillRect/>
          </a:stretch>
        </p:blipFill>
        <p:spPr bwMode="auto">
          <a:xfrm>
            <a:off x="5119205" y="3478462"/>
            <a:ext cx="3000081" cy="253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1" descr="item-51403955-634EC48E000000000401000024AC4ACB_0_3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7401"/>
          <a:stretch>
            <a:fillRect/>
          </a:stretch>
        </p:blipFill>
        <p:spPr bwMode="auto">
          <a:xfrm>
            <a:off x="1829295" y="3478462"/>
            <a:ext cx="2531671" cy="253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697182" y="6215944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芯烨</a:t>
            </a:r>
            <a:r>
              <a:rPr lang="en-US" altLang="zh-CN" b="1" dirty="0">
                <a:solidFill>
                  <a:schemeClr val="bg1"/>
                </a:solidFill>
              </a:rPr>
              <a:t> XP-58IIIA</a:t>
            </a:r>
            <a:r>
              <a:rPr lang="zh-CN" altLang="zh-CN" b="1" dirty="0">
                <a:solidFill>
                  <a:schemeClr val="bg1"/>
                </a:solidFill>
              </a:rPr>
              <a:t>热敏打印机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9339" y="1881586"/>
            <a:ext cx="88997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       条形码打印机是专门用来打印条形码标签的设备，按工作方式可分为热敏式或热传式二种。现以芯烨 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XP-58IIIA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为例，它是直接行式热敏打印机，打印宽度为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48mm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，支持网络打印和双面打印。</a:t>
            </a:r>
          </a:p>
        </p:txBody>
      </p:sp>
    </p:spTree>
    <p:extLst>
      <p:ext uri="{BB962C8B-B14F-4D97-AF65-F5344CB8AC3E}">
        <p14:creationId xmlns:p14="http://schemas.microsoft.com/office/powerpoint/2010/main" val="11063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5826" y="1337756"/>
            <a:ext cx="2687185" cy="520091"/>
            <a:chOff x="-12700" y="587118"/>
            <a:chExt cx="3250013" cy="520091"/>
          </a:xfrm>
        </p:grpSpPr>
        <p:sp>
          <p:nvSpPr>
            <p:cNvPr id="12" name="文本框 14"/>
            <p:cNvSpPr txBox="1"/>
            <p:nvPr/>
          </p:nvSpPr>
          <p:spPr>
            <a:xfrm>
              <a:off x="608368" y="600941"/>
              <a:ext cx="262894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识读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一维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53" descr="2015-5-3 16-27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9" y="2265245"/>
            <a:ext cx="4052926" cy="32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82" y="2265246"/>
            <a:ext cx="2925230" cy="329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750813" y="5915145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手持式扫描</a:t>
            </a:r>
            <a:r>
              <a:rPr lang="zh-CN" altLang="zh-CN" b="1" dirty="0" smtClean="0">
                <a:solidFill>
                  <a:schemeClr val="bg1"/>
                </a:solidFill>
              </a:rPr>
              <a:t>枪</a:t>
            </a:r>
            <a:r>
              <a:rPr lang="zh-CN" altLang="en-US" b="1" dirty="0" smtClean="0">
                <a:solidFill>
                  <a:schemeClr val="bg1"/>
                </a:solidFill>
              </a:rPr>
              <a:t>以及正确扫描操作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676828" cy="1384995"/>
            <a:chOff x="-12700" y="4539"/>
            <a:chExt cx="6862066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0" y="4539"/>
              <a:ext cx="6324416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38409" y="1063479"/>
            <a:ext cx="4074284" cy="984885"/>
            <a:chOff x="-12700" y="354720"/>
            <a:chExt cx="2932111" cy="984885"/>
          </a:xfrm>
        </p:grpSpPr>
        <p:sp>
          <p:nvSpPr>
            <p:cNvPr id="18" name="文本框 38"/>
            <p:cNvSpPr txBox="1"/>
            <p:nvPr/>
          </p:nvSpPr>
          <p:spPr>
            <a:xfrm>
              <a:off x="508488" y="354720"/>
              <a:ext cx="2410923" cy="98488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识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读二维码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67" y="2183642"/>
            <a:ext cx="6811285" cy="44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38"/>
          <p:cNvSpPr txBox="1"/>
          <p:nvPr/>
        </p:nvSpPr>
        <p:spPr>
          <a:xfrm>
            <a:off x="238409" y="5713379"/>
            <a:ext cx="1149558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algn="l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扫一扫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099999"/>
              </p:ext>
            </p:extLst>
          </p:nvPr>
        </p:nvGraphicFramePr>
        <p:xfrm>
          <a:off x="8316516" y="2183640"/>
          <a:ext cx="1638375" cy="490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73"/>
                <a:gridCol w="972602"/>
              </a:tblGrid>
              <a:tr h="45829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/>
                          <a:ea typeface="宋体"/>
                        </a:rPr>
                        <a:t>编号</a:t>
                      </a: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Times New Roman"/>
                          <a:ea typeface="宋体"/>
                        </a:rPr>
                        <a:t>内容</a:t>
                      </a:r>
                    </a:p>
                  </a:txBody>
                  <a:tcPr marL="56704" marR="56704" marT="0" marB="0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宋体"/>
                        </a:rPr>
                        <a:t>a</a:t>
                      </a:r>
                      <a:endParaRPr lang="zh-CN" sz="24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endParaRPr lang="zh-CN" sz="24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宋体"/>
                        </a:rPr>
                        <a:t>c</a:t>
                      </a:r>
                      <a:endParaRPr lang="zh-CN" sz="24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宋体"/>
                        </a:rPr>
                        <a:t>d</a:t>
                      </a:r>
                      <a:endParaRPr lang="zh-CN" sz="24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宋体"/>
                        </a:rPr>
                        <a:t>e</a:t>
                      </a:r>
                      <a:endParaRPr lang="zh-CN" sz="24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/>
                          <a:ea typeface="宋体"/>
                        </a:rPr>
                        <a:t>f</a:t>
                      </a:r>
                      <a:endParaRPr lang="zh-CN" sz="2400" b="1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Times New Roman"/>
                          <a:ea typeface="宋体"/>
                        </a:rPr>
                        <a:t>g</a:t>
                      </a:r>
                      <a:endParaRPr lang="zh-CN" sz="24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  <a:tr h="49375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1" kern="100" dirty="0" smtClean="0">
                          <a:effectLst/>
                          <a:latin typeface="Times New Roman"/>
                          <a:ea typeface="宋体"/>
                        </a:rPr>
                        <a:t>l</a:t>
                      </a:r>
                      <a:endParaRPr lang="zh-CN" sz="24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56704" marR="56704" marT="0" marB="0"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 marL="75605" marR="75605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9106416" y="2715815"/>
            <a:ext cx="72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百度</a:t>
            </a:r>
            <a:endParaRPr lang="zh-CN" alt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128984" y="3160557"/>
            <a:ext cx="72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歌词</a:t>
            </a:r>
            <a:endParaRPr lang="zh-CN" alt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128196" y="3618621"/>
            <a:ext cx="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邮箱</a:t>
            </a:r>
            <a:endParaRPr lang="zh-CN" alt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162050" y="4142031"/>
            <a:ext cx="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W</a:t>
            </a:r>
            <a:r>
              <a:rPr lang="en-US" altLang="zh-CN" sz="2000" b="1" dirty="0" smtClean="0"/>
              <a:t>IFI</a:t>
            </a:r>
            <a:endParaRPr lang="zh-CN" altLang="en-US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51552" y="4665324"/>
            <a:ext cx="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电话</a:t>
            </a:r>
            <a:endParaRPr lang="zh-CN" alt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178355" y="5134226"/>
            <a:ext cx="68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名片</a:t>
            </a:r>
            <a:endParaRPr lang="zh-CN" altLang="en-US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89640" y="5646600"/>
            <a:ext cx="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信息</a:t>
            </a:r>
            <a:endParaRPr lang="zh-CN" alt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193176" y="6163113"/>
            <a:ext cx="713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网址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268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7483" y="1351407"/>
            <a:ext cx="5924053" cy="520091"/>
            <a:chOff x="-12700" y="587118"/>
            <a:chExt cx="7164839" cy="520091"/>
          </a:xfrm>
        </p:grpSpPr>
        <p:sp>
          <p:nvSpPr>
            <p:cNvPr id="15" name="文本框 38"/>
            <p:cNvSpPr txBox="1"/>
            <p:nvPr/>
          </p:nvSpPr>
          <p:spPr>
            <a:xfrm>
              <a:off x="618459" y="587118"/>
              <a:ext cx="653368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二维码与一维码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想一想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3029" y="2873080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有了一维码为何还需要二维码？两者有何不同？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73" y="5406078"/>
            <a:ext cx="22051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4983" y="1433738"/>
            <a:ext cx="3989156" cy="520091"/>
            <a:chOff x="-12700" y="587118"/>
            <a:chExt cx="4824680" cy="520091"/>
          </a:xfrm>
        </p:grpSpPr>
        <p:sp>
          <p:nvSpPr>
            <p:cNvPr id="15" name="文本框 38"/>
            <p:cNvSpPr txBox="1"/>
            <p:nvPr/>
          </p:nvSpPr>
          <p:spPr>
            <a:xfrm>
              <a:off x="197755" y="587118"/>
              <a:ext cx="4614225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二维码与一维码区别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42025"/>
              </p:ext>
            </p:extLst>
          </p:nvPr>
        </p:nvGraphicFramePr>
        <p:xfrm>
          <a:off x="669339" y="2350884"/>
          <a:ext cx="9147985" cy="424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791"/>
                <a:gridCol w="1207540"/>
                <a:gridCol w="1247950"/>
                <a:gridCol w="1259134"/>
                <a:gridCol w="756683"/>
                <a:gridCol w="1542847"/>
                <a:gridCol w="662542"/>
                <a:gridCol w="1143498"/>
              </a:tblGrid>
              <a:tr h="10325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条码类型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信息密度与信息容量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错误校验及纠错能力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垂直方向是否携带信息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用途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对数据库和通信网络的依赖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识读设备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/>
                </a:tc>
              </a:tr>
              <a:tr h="15291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一维条码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</a:tr>
              <a:tr h="15291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二维条码</a:t>
                      </a:r>
                    </a:p>
                  </a:txBody>
                  <a:tcPr marL="56704" marR="56704" marT="0" marB="0" anchor="ctr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0500" y="587119"/>
            <a:ext cx="4486965" cy="520091"/>
            <a:chOff x="-12700" y="587118"/>
            <a:chExt cx="4493270" cy="520091"/>
          </a:xfrm>
        </p:grpSpPr>
        <p:sp>
          <p:nvSpPr>
            <p:cNvPr id="7" name="文本框 14"/>
            <p:cNvSpPr txBox="1"/>
            <p:nvPr/>
          </p:nvSpPr>
          <p:spPr>
            <a:xfrm>
              <a:off x="596347" y="600941"/>
              <a:ext cx="388422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课堂引入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想一想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863526" y="516043"/>
            <a:ext cx="4942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月，住在温州的张先生到世纪联华超市拿了</a:t>
            </a:r>
            <a:r>
              <a:rPr lang="en-US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r>
              <a:rPr lang="en-US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4L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农夫山泉水，他走到收银台结账，收银员拿起扫描器扫描矿泉水瓶包装上的条码，然后在张先生的手机上扫描结帐，整个购买过程显得非常简单。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81" y="4482318"/>
            <a:ext cx="4558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你使用过微信支付吗？想一想在我们的生活中还那些类似的应用？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780_P_140520677123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046" y="1345086"/>
            <a:ext cx="3047285" cy="31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8557" t="37254" r="50448" b="32816"/>
          <a:stretch>
            <a:fillRect/>
          </a:stretch>
        </p:blipFill>
        <p:spPr bwMode="auto">
          <a:xfrm>
            <a:off x="4931232" y="3439237"/>
            <a:ext cx="4761967" cy="322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850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4983" y="1433738"/>
            <a:ext cx="3928241" cy="520091"/>
            <a:chOff x="-12700" y="587118"/>
            <a:chExt cx="4751007" cy="520091"/>
          </a:xfrm>
        </p:grpSpPr>
        <p:sp>
          <p:nvSpPr>
            <p:cNvPr id="15" name="文本框 38"/>
            <p:cNvSpPr txBox="1"/>
            <p:nvPr/>
          </p:nvSpPr>
          <p:spPr>
            <a:xfrm>
              <a:off x="271427" y="587118"/>
              <a:ext cx="446688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二维码与一维码区别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7" name="矩形 16"/>
          <p:cNvSpPr/>
          <p:nvPr/>
        </p:nvSpPr>
        <p:spPr>
          <a:xfrm>
            <a:off x="5676685" y="1433737"/>
            <a:ext cx="3416320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29B9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信息密度与信息容量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38" y="2913958"/>
            <a:ext cx="3962216" cy="30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8" y="2913959"/>
            <a:ext cx="3599009" cy="214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4983" y="1433738"/>
            <a:ext cx="3928241" cy="520091"/>
            <a:chOff x="-12700" y="587118"/>
            <a:chExt cx="4751007" cy="520091"/>
          </a:xfrm>
        </p:grpSpPr>
        <p:sp>
          <p:nvSpPr>
            <p:cNvPr id="15" name="文本框 38"/>
            <p:cNvSpPr txBox="1"/>
            <p:nvPr/>
          </p:nvSpPr>
          <p:spPr>
            <a:xfrm>
              <a:off x="271427" y="587118"/>
              <a:ext cx="446688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二维码与一维码区别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7" name="矩形 16"/>
          <p:cNvSpPr/>
          <p:nvPr/>
        </p:nvSpPr>
        <p:spPr>
          <a:xfrm>
            <a:off x="5051005" y="1433738"/>
            <a:ext cx="3416320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29B9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错误校验及纠错能力</a:t>
            </a:r>
          </a:p>
        </p:txBody>
      </p:sp>
      <p:pic>
        <p:nvPicPr>
          <p:cNvPr id="18" name="图片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04" y="3640449"/>
            <a:ext cx="2850173" cy="16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h.hiphotos.baidu.com/image/pic/item/3bf33a87e950352a5936aa0a5543fbf2b2118b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820" y="2751076"/>
            <a:ext cx="2742154" cy="33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07829" y="6197812"/>
            <a:ext cx="839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用手分别遮住一维码与二维码的一角，再用手机试着扫一扫，有何不同？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12025"/>
              </p:ext>
            </p:extLst>
          </p:nvPr>
        </p:nvGraphicFramePr>
        <p:xfrm>
          <a:off x="327743" y="2183641"/>
          <a:ext cx="9478297" cy="478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12"/>
                <a:gridCol w="1250250"/>
                <a:gridCol w="1510507"/>
                <a:gridCol w="1057356"/>
                <a:gridCol w="510823"/>
                <a:gridCol w="1754938"/>
                <a:gridCol w="1847466"/>
                <a:gridCol w="764345"/>
              </a:tblGrid>
              <a:tr h="13101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条码类型</a:t>
                      </a:r>
                    </a:p>
                  </a:txBody>
                  <a:tcPr marL="56704" marR="56704" marT="0" marB="0" anchor="ctr"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信息密度与信息容量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错误校验及纠错能力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垂直方向是否携带信息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用途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对数据库和通信网络的依赖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识读设备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1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78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一维条码</a:t>
                      </a:r>
                    </a:p>
                  </a:txBody>
                  <a:tcPr marL="56704" marR="56704" marT="0" marB="0" anchor="ctr"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effectLst/>
                          <a:latin typeface="+mn-ea"/>
                          <a:ea typeface="+mn-ea"/>
                        </a:rPr>
                        <a:t>密度</a:t>
                      </a: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低</a:t>
                      </a:r>
                      <a:r>
                        <a:rPr lang="zh-CN" sz="1600" b="0" kern="100" dirty="0" smtClean="0">
                          <a:effectLst/>
                          <a:latin typeface="+mn-ea"/>
                          <a:ea typeface="+mn-ea"/>
                        </a:rPr>
                        <a:t>、容量</a:t>
                      </a: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较小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可通过校验字符进行错误校验，没有纠错能力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不携带信息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kern="100" dirty="0" smtClean="0">
                          <a:effectLst/>
                          <a:latin typeface="+mn-ea"/>
                          <a:ea typeface="+mn-ea"/>
                        </a:rPr>
                        <a:t>标识</a:t>
                      </a:r>
                      <a:endParaRPr lang="zh-CN" altLang="zh-CN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effectLst/>
                          <a:latin typeface="+mn-ea"/>
                          <a:ea typeface="+mn-ea"/>
                        </a:rPr>
                        <a:t>物品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多数应用场合依赖数据库及通讯网络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可用线扫描器识读、如光笔、线阵</a:t>
                      </a:r>
                      <a:r>
                        <a:rPr lang="en-US" sz="1600" b="0" kern="100" dirty="0">
                          <a:effectLst/>
                          <a:latin typeface="+mn-ea"/>
                          <a:ea typeface="+mn-ea"/>
                        </a:rPr>
                        <a:t>CCD</a:t>
                      </a: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、激光枪等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+mn-ea"/>
                          <a:ea typeface="+mn-ea"/>
                        </a:rPr>
                        <a:t>较弱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19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二维条码</a:t>
                      </a:r>
                    </a:p>
                  </a:txBody>
                  <a:tcPr marL="56704" marR="56704" marT="0" marB="0" anchor="ctr"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信息密度高，信息容量大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>
                          <a:effectLst/>
                          <a:latin typeface="+mn-ea"/>
                          <a:ea typeface="+mn-ea"/>
                        </a:rPr>
                        <a:t>具有错误校验和纠错能力，可根据需求设置不同的纠错级别</a:t>
                      </a:r>
                      <a:endParaRPr lang="zh-CN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携带信息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b="0" kern="100" dirty="0" smtClean="0">
                          <a:effectLst/>
                          <a:latin typeface="+mn-ea"/>
                          <a:ea typeface="+mn-ea"/>
                        </a:rPr>
                        <a:t>描述</a:t>
                      </a:r>
                      <a:endParaRPr lang="zh-CN" altLang="zh-CN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 smtClean="0">
                          <a:effectLst/>
                          <a:latin typeface="+mn-ea"/>
                          <a:ea typeface="+mn-ea"/>
                        </a:rPr>
                        <a:t>物品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可不依赖数据库及通讯网络而单独应用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effectLst/>
                          <a:latin typeface="+mn-ea"/>
                          <a:ea typeface="+mn-ea"/>
                        </a:rPr>
                        <a:t>对于行排式二维条码可用线扫描器的多次扫描识读；对于矩阵式二维条码仅能用图像扫描器识读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00" dirty="0" smtClean="0">
                          <a:effectLst/>
                          <a:latin typeface="+mn-ea"/>
                          <a:ea typeface="+mn-ea"/>
                        </a:rPr>
                        <a:t>可进行加密，较高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44C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64983" y="1433738"/>
            <a:ext cx="3928241" cy="520091"/>
            <a:chOff x="-12700" y="587118"/>
            <a:chExt cx="4751007" cy="520091"/>
          </a:xfrm>
        </p:grpSpPr>
        <p:sp>
          <p:nvSpPr>
            <p:cNvPr id="16" name="文本框 38"/>
            <p:cNvSpPr txBox="1"/>
            <p:nvPr/>
          </p:nvSpPr>
          <p:spPr>
            <a:xfrm>
              <a:off x="271427" y="587118"/>
              <a:ext cx="446688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二维码与一维码区别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38529" y="2183643"/>
          <a:ext cx="9490081" cy="4367283"/>
        </p:xfrm>
        <a:graphic>
          <a:graphicData uri="http://schemas.openxmlformats.org/drawingml/2006/table">
            <a:tbl>
              <a:tblPr/>
              <a:tblGrid>
                <a:gridCol w="9490081"/>
              </a:tblGrid>
              <a:tr h="436728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75605" marR="75605">
                    <a:lnL w="12700" cmpd="sng">
                      <a:solidFill>
                        <a:srgbClr val="144C74"/>
                      </a:solidFill>
                      <a:prstDash val="solid"/>
                    </a:lnL>
                    <a:lnR w="12700" cmpd="sng">
                      <a:solidFill>
                        <a:srgbClr val="144C74"/>
                      </a:solidFill>
                      <a:prstDash val="solid"/>
                    </a:lnR>
                    <a:lnT w="12700" cmpd="sng">
                      <a:solidFill>
                        <a:srgbClr val="144C74"/>
                      </a:solidFill>
                      <a:prstDash val="solid"/>
                    </a:lnT>
                    <a:lnB w="12700" cmpd="sng">
                      <a:solidFill>
                        <a:srgbClr val="144C7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7482" y="1324111"/>
            <a:ext cx="3134201" cy="520091"/>
            <a:chOff x="-12700" y="587118"/>
            <a:chExt cx="3790655" cy="520091"/>
          </a:xfrm>
        </p:grpSpPr>
        <p:sp>
          <p:nvSpPr>
            <p:cNvPr id="12" name="文本框 38"/>
            <p:cNvSpPr txBox="1"/>
            <p:nvPr/>
          </p:nvSpPr>
          <p:spPr>
            <a:xfrm>
              <a:off x="9025" y="600941"/>
              <a:ext cx="376893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二维码基本特征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</p:grpSp>
      <p:sp>
        <p:nvSpPr>
          <p:cNvPr id="18" name="矩形 17"/>
          <p:cNvSpPr/>
          <p:nvPr/>
        </p:nvSpPr>
        <p:spPr>
          <a:xfrm>
            <a:off x="310243" y="1867904"/>
            <a:ext cx="9652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一、高密度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编码，信息容量大，比普通条码信息容量约高几十倍；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二、编码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范围广，可以把图片、声音、文字、签字、指纹等可以数字化的信息进行编码表示出来，还可以表示多种语言和图像数据等；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三、容错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能力强，具有纠错功能，即使因穿孔、污损等引起局部损坏，也可以正确地得到识读；译码可靠性高，比普通条码译码错误率百万分之二要低，误码率不超过千万分之一；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引入加密措施，故保密性、防伪性好；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五、成本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低、易制作、持久耐用；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六、条码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符号的形状、尺寸大小比例可变；</a:t>
            </a:r>
          </a:p>
          <a:p>
            <a:pPr indent="720000"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七、二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维条码可以使用激光或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阅读器识读。</a:t>
            </a:r>
          </a:p>
        </p:txBody>
      </p:sp>
    </p:spTree>
    <p:extLst>
      <p:ext uri="{BB962C8B-B14F-4D97-AF65-F5344CB8AC3E}">
        <p14:creationId xmlns:p14="http://schemas.microsoft.com/office/powerpoint/2010/main" val="215885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260" y="1283155"/>
            <a:ext cx="3300623" cy="520091"/>
            <a:chOff x="-12700" y="587118"/>
            <a:chExt cx="3991934" cy="520091"/>
          </a:xfrm>
        </p:grpSpPr>
        <p:sp>
          <p:nvSpPr>
            <p:cNvPr id="12" name="文本框 38"/>
            <p:cNvSpPr txBox="1"/>
            <p:nvPr/>
          </p:nvSpPr>
          <p:spPr>
            <a:xfrm>
              <a:off x="612679" y="600941"/>
              <a:ext cx="3366555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码类型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669339" y="2504662"/>
            <a:ext cx="3584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PDF417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二维码：</a:t>
            </a:r>
            <a:r>
              <a:rPr lang="zh-CN" altLang="zh-CN" sz="2400" b="1" dirty="0">
                <a:solidFill>
                  <a:schemeClr val="bg1"/>
                </a:solidFill>
              </a:rPr>
              <a:t>美国</a:t>
            </a:r>
            <a:r>
              <a:rPr lang="en-US" altLang="zh-CN" sz="2400" b="1" dirty="0">
                <a:solidFill>
                  <a:schemeClr val="bg1"/>
                </a:solidFill>
              </a:rPr>
              <a:t>SYMBOL</a:t>
            </a:r>
            <a:r>
              <a:rPr lang="zh-CN" altLang="zh-CN" sz="2400" b="1" dirty="0">
                <a:solidFill>
                  <a:schemeClr val="bg1"/>
                </a:solidFill>
              </a:rPr>
              <a:t>公司发明的，是一种堆叠式二维条码，最大的优势在于其庞大的数据容量和极强的纠错能力。</a:t>
            </a:r>
            <a:r>
              <a:rPr lang="en-US" altLang="zh-CN" sz="2400" b="1" dirty="0">
                <a:solidFill>
                  <a:schemeClr val="bg1"/>
                </a:solidFill>
              </a:rPr>
              <a:t>PDF417</a:t>
            </a:r>
            <a:r>
              <a:rPr lang="zh-CN" altLang="zh-CN" sz="2400" b="1" dirty="0">
                <a:solidFill>
                  <a:schemeClr val="bg1"/>
                </a:solidFill>
              </a:rPr>
              <a:t>条码需要有</a:t>
            </a:r>
            <a:r>
              <a:rPr lang="en-US" altLang="zh-CN" sz="2400" b="1" dirty="0">
                <a:solidFill>
                  <a:schemeClr val="bg1"/>
                </a:solidFill>
              </a:rPr>
              <a:t>417</a:t>
            </a:r>
            <a:r>
              <a:rPr lang="zh-CN" altLang="zh-CN" sz="2400" b="1" dirty="0">
                <a:solidFill>
                  <a:schemeClr val="bg1"/>
                </a:solidFill>
              </a:rPr>
              <a:t>解码功能的条码阅读器才能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识别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图片 22" descr="常见二维码介绍——PDF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>
            <a:fillRect/>
          </a:stretch>
        </p:blipFill>
        <p:spPr bwMode="auto">
          <a:xfrm>
            <a:off x="4550628" y="2142700"/>
            <a:ext cx="4991948" cy="33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260" y="1283155"/>
            <a:ext cx="3682761" cy="520091"/>
            <a:chOff x="-12700" y="587118"/>
            <a:chExt cx="4454111" cy="520091"/>
          </a:xfrm>
        </p:grpSpPr>
        <p:sp>
          <p:nvSpPr>
            <p:cNvPr id="12" name="文本框 38"/>
            <p:cNvSpPr txBox="1"/>
            <p:nvPr/>
          </p:nvSpPr>
          <p:spPr>
            <a:xfrm>
              <a:off x="612681" y="600941"/>
              <a:ext cx="3828730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码类型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008062" y="2609526"/>
            <a:ext cx="3855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Matrix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二维码：</a:t>
            </a:r>
            <a:r>
              <a:rPr lang="en-US" altLang="zh-CN" sz="2400" b="1" dirty="0">
                <a:solidFill>
                  <a:schemeClr val="bg1"/>
                </a:solidFill>
              </a:rPr>
              <a:t>1989</a:t>
            </a:r>
            <a:r>
              <a:rPr lang="zh-CN" altLang="zh-CN" sz="2400" b="1" dirty="0">
                <a:solidFill>
                  <a:schemeClr val="bg1"/>
                </a:solidFill>
              </a:rPr>
              <a:t>年由美国国际资料公司发明，用于商品的防伪、统筹标识。是一种矩阵式二维条码，特别适用于小零件的标识，以及直接印刷在实体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上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8" name="图片 23" descr="常见二维码介绍——Data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86" y="1924273"/>
            <a:ext cx="3518134" cy="42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260" y="1283155"/>
            <a:ext cx="2836599" cy="520091"/>
            <a:chOff x="-12700" y="587118"/>
            <a:chExt cx="3430721" cy="520091"/>
          </a:xfrm>
        </p:grpSpPr>
        <p:sp>
          <p:nvSpPr>
            <p:cNvPr id="12" name="文本框 38"/>
            <p:cNvSpPr txBox="1"/>
            <p:nvPr/>
          </p:nvSpPr>
          <p:spPr>
            <a:xfrm>
              <a:off x="612679" y="600941"/>
              <a:ext cx="2805342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码类型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64" descr="E:\new\走进物联网\项目一 任务二：体验条码识别技术\插图\温州名片（加密2015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07" y="1854888"/>
            <a:ext cx="3361807" cy="40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067953" y="2504951"/>
            <a:ext cx="40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 Code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码：</a:t>
            </a:r>
            <a:r>
              <a:rPr lang="zh-CN" altLang="zh-CN" sz="2400" b="1" dirty="0">
                <a:solidFill>
                  <a:schemeClr val="bg1"/>
                </a:solidFill>
              </a:rPr>
              <a:t>由日本</a:t>
            </a:r>
            <a:r>
              <a:rPr lang="en-US" altLang="zh-CN" sz="2400" b="1" dirty="0">
                <a:solidFill>
                  <a:schemeClr val="bg1"/>
                </a:solidFill>
              </a:rPr>
              <a:t>Denso-Wave</a:t>
            </a:r>
            <a:r>
              <a:rPr lang="zh-CN" altLang="zh-CN" sz="2400" b="1" dirty="0">
                <a:solidFill>
                  <a:schemeClr val="bg1"/>
                </a:solidFill>
              </a:rPr>
              <a:t>公司发明，属于开放式的标准。读取速度快，能存储丰富的信息，包括对文字、</a:t>
            </a:r>
            <a:r>
              <a:rPr lang="en-US" altLang="zh-CN" sz="2400" b="1" dirty="0">
                <a:solidFill>
                  <a:schemeClr val="bg1"/>
                </a:solidFill>
              </a:rPr>
              <a:t>URL </a:t>
            </a:r>
            <a:r>
              <a:rPr lang="zh-CN" altLang="zh-CN" sz="2400" b="1" dirty="0">
                <a:solidFill>
                  <a:schemeClr val="bg1"/>
                </a:solidFill>
              </a:rPr>
              <a:t>地址和其他类型的数据加密。由于该发明企业放弃其专利权而供任何人或机构任意使用，故现已成为目前全球使用面最广的一种二维码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2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52260" y="1419633"/>
            <a:ext cx="3134200" cy="520091"/>
            <a:chOff x="-12700" y="587118"/>
            <a:chExt cx="3790654" cy="520091"/>
          </a:xfrm>
        </p:grpSpPr>
        <p:sp>
          <p:nvSpPr>
            <p:cNvPr id="15" name="文本框 11"/>
            <p:cNvSpPr txBox="1"/>
            <p:nvPr/>
          </p:nvSpPr>
          <p:spPr>
            <a:xfrm>
              <a:off x="9024" y="600941"/>
              <a:ext cx="3768930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制作个性二维码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6" y="1714883"/>
            <a:ext cx="2143503" cy="2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46" y="4287187"/>
            <a:ext cx="214350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99" y="1714883"/>
            <a:ext cx="2143503" cy="23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00" y="4287187"/>
            <a:ext cx="214350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7961" y="2463131"/>
            <a:ext cx="32433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下载二维码制作软件或使用网页二维码生成器，设计一款独具个性的二维码。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选材要求：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、个人名片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、温州景区名片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、书籍介绍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65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2760" y="1325840"/>
            <a:ext cx="3440248" cy="520091"/>
            <a:chOff x="-12700" y="587118"/>
            <a:chExt cx="4160805" cy="520091"/>
          </a:xfrm>
        </p:grpSpPr>
        <p:sp>
          <p:nvSpPr>
            <p:cNvPr id="15" name="文本框 16"/>
            <p:cNvSpPr txBox="1"/>
            <p:nvPr/>
          </p:nvSpPr>
          <p:spPr>
            <a:xfrm>
              <a:off x="599982" y="600941"/>
              <a:ext cx="3548123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二维码诈骗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Picture 4" descr="http://ww1.sinaimg.cn/bmiddle/a472b909jw1f8ifijmw5sj20ku0rsgp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/>
          <a:stretch/>
        </p:blipFill>
        <p:spPr bwMode="auto">
          <a:xfrm>
            <a:off x="5508619" y="1585884"/>
            <a:ext cx="3176907" cy="47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4"/>
          <a:stretch/>
        </p:blipFill>
        <p:spPr bwMode="auto">
          <a:xfrm>
            <a:off x="1576081" y="2442949"/>
            <a:ext cx="2717205" cy="384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-50052"/>
            <a:ext cx="8785691" cy="1384995"/>
            <a:chOff x="-12700" y="4539"/>
            <a:chExt cx="6948161" cy="1384995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4539"/>
              <a:ext cx="6410510" cy="13849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一维条码技术识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读与生成二维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44583" y="2025908"/>
            <a:ext cx="61567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          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二</a:t>
            </a:r>
            <a:r>
              <a:rPr lang="zh-CN" altLang="zh-CN" sz="2400" b="1" dirty="0">
                <a:solidFill>
                  <a:schemeClr val="bg1"/>
                </a:solidFill>
              </a:rPr>
              <a:t>维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码方便</a:t>
            </a:r>
            <a:r>
              <a:rPr lang="zh-CN" altLang="zh-CN" sz="2400" b="1" dirty="0">
                <a:solidFill>
                  <a:schemeClr val="bg1"/>
                </a:solidFill>
              </a:rPr>
              <a:t>快捷给我们的生活带来很大的便利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，但</a:t>
            </a:r>
            <a:r>
              <a:rPr lang="zh-CN" altLang="zh-CN" sz="2400" b="1" dirty="0">
                <a:solidFill>
                  <a:schemeClr val="bg1"/>
                </a:solidFill>
              </a:rPr>
              <a:t>同时也为手机病毒和恶意软件制造者打开了方便之门。有些二维码暗藏病毒、扣费、窃取通讯录和银行卡号信息等陷阱，成为了手机病毒传播的新途径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r>
              <a:rPr lang="en-US" altLang="zh-CN" sz="2400" b="1" dirty="0">
                <a:solidFill>
                  <a:schemeClr val="bg1"/>
                </a:solidFill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扫码先</a:t>
            </a:r>
            <a:r>
              <a:rPr lang="zh-CN" altLang="zh-CN" sz="2400" b="1" dirty="0">
                <a:solidFill>
                  <a:schemeClr val="bg1"/>
                </a:solidFill>
              </a:rPr>
              <a:t>扫毒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，牢记三方法</a:t>
            </a:r>
            <a:r>
              <a:rPr lang="zh-CN" altLang="zh-CN" sz="2400" b="1" dirty="0">
                <a:solidFill>
                  <a:schemeClr val="bg1"/>
                </a:solidFill>
              </a:rPr>
              <a:t>：</a:t>
            </a:r>
          </a:p>
          <a:p>
            <a:r>
              <a:rPr lang="zh-CN" altLang="zh-CN" sz="2400" b="1" dirty="0">
                <a:solidFill>
                  <a:schemeClr val="bg1"/>
                </a:solidFill>
              </a:rPr>
              <a:t>　　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用</a:t>
            </a:r>
            <a:r>
              <a:rPr lang="zh-CN" altLang="zh-CN" sz="2400" b="1" dirty="0">
                <a:solidFill>
                  <a:schemeClr val="bg1"/>
                </a:solidFill>
              </a:rPr>
              <a:t>专业扫码工具。快拍二维码、</a:t>
            </a:r>
            <a:r>
              <a:rPr lang="en-US" altLang="zh-CN" sz="2400" b="1" dirty="0">
                <a:solidFill>
                  <a:schemeClr val="bg1"/>
                </a:solidFill>
              </a:rPr>
              <a:t>360</a:t>
            </a:r>
            <a:r>
              <a:rPr lang="zh-CN" altLang="zh-CN" sz="2400" b="1" dirty="0">
                <a:solidFill>
                  <a:schemeClr val="bg1"/>
                </a:solidFill>
              </a:rPr>
              <a:t>安全卫士等软件，都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已加入监测</a:t>
            </a:r>
            <a:r>
              <a:rPr lang="zh-CN" altLang="zh-CN" sz="2400" b="1" dirty="0">
                <a:solidFill>
                  <a:schemeClr val="bg1"/>
                </a:solidFill>
              </a:rPr>
              <a:t>功能，扫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到可疑网址，</a:t>
            </a:r>
            <a:r>
              <a:rPr lang="zh-CN" altLang="zh-CN" sz="2400" b="1" dirty="0">
                <a:solidFill>
                  <a:schemeClr val="bg1"/>
                </a:solidFill>
              </a:rPr>
              <a:t>会作出安全提醒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zh-CN" altLang="zh-CN" sz="2400" b="1" dirty="0">
                <a:solidFill>
                  <a:schemeClr val="bg1"/>
                </a:solidFill>
              </a:rPr>
              <a:t>　　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网站</a:t>
            </a:r>
            <a:r>
              <a:rPr lang="zh-CN" altLang="zh-CN" sz="2400" b="1" dirty="0">
                <a:solidFill>
                  <a:schemeClr val="bg1"/>
                </a:solidFill>
              </a:rPr>
              <a:t>上发布的二维码需要引起警惕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zh-CN" sz="2400" b="1" dirty="0">
              <a:solidFill>
                <a:schemeClr val="bg1"/>
              </a:solidFill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</a:rPr>
              <a:t>         3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、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通过</a:t>
            </a:r>
            <a:r>
              <a:rPr lang="zh-CN" altLang="zh-CN" sz="2400" b="1" dirty="0">
                <a:solidFill>
                  <a:schemeClr val="bg1"/>
                </a:solidFill>
              </a:rPr>
              <a:t>二维码来安装软件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，安装</a:t>
            </a:r>
            <a:r>
              <a:rPr lang="zh-CN" altLang="zh-CN" sz="2400" b="1" dirty="0">
                <a:solidFill>
                  <a:schemeClr val="bg1"/>
                </a:solidFill>
              </a:rPr>
              <a:t>好后，先用杀毒软件扫描一遍再打开。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0346" y="1337770"/>
            <a:ext cx="3392597" cy="520091"/>
            <a:chOff x="-12700" y="587118"/>
            <a:chExt cx="4103172" cy="520091"/>
          </a:xfrm>
        </p:grpSpPr>
        <p:sp>
          <p:nvSpPr>
            <p:cNvPr id="16" name="文本框 16"/>
            <p:cNvSpPr txBox="1"/>
            <p:nvPr/>
          </p:nvSpPr>
          <p:spPr>
            <a:xfrm>
              <a:off x="639183" y="600941"/>
              <a:ext cx="345128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二维码隐患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30" y="4280369"/>
            <a:ext cx="2748090" cy="25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587119"/>
            <a:ext cx="4991933" cy="520091"/>
            <a:chOff x="-12700" y="587118"/>
            <a:chExt cx="4848388" cy="520091"/>
          </a:xfrm>
        </p:grpSpPr>
        <p:sp>
          <p:nvSpPr>
            <p:cNvPr id="9" name="文本框 14"/>
            <p:cNvSpPr txBox="1"/>
            <p:nvPr/>
          </p:nvSpPr>
          <p:spPr>
            <a:xfrm>
              <a:off x="596349" y="600942"/>
              <a:ext cx="423933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zh-CN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</a:t>
              </a:r>
              <a:r>
                <a:rPr lang="zh-CN" altLang="zh-CN" sz="32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</a:t>
              </a:r>
              <a:r>
                <a:rPr lang="zh-CN" altLang="zh-CN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教授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条码技术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-10500" y="587118"/>
            <a:ext cx="6857641" cy="535302"/>
            <a:chOff x="-12700" y="587118"/>
            <a:chExt cx="8293965" cy="535302"/>
          </a:xfrm>
        </p:grpSpPr>
        <p:sp>
          <p:nvSpPr>
            <p:cNvPr id="16" name="文本框 14"/>
            <p:cNvSpPr txBox="1"/>
            <p:nvPr/>
          </p:nvSpPr>
          <p:spPr>
            <a:xfrm>
              <a:off x="8281186" y="629977"/>
              <a:ext cx="7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57113" y="1771320"/>
            <a:ext cx="8546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技术是当前较为成熟的实用技术，具有操作简单、信息采集速度快、采集信息量大、可靠性高、成本低等优点。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81" y="3979850"/>
            <a:ext cx="2886195" cy="17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03" y="3172239"/>
            <a:ext cx="236264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83418" y="61627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一维码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7197" y="61781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二维码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70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0501" y="587119"/>
            <a:ext cx="2267684" cy="520091"/>
            <a:chOff x="-12700" y="587118"/>
            <a:chExt cx="2742648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596349" y="600942"/>
              <a:ext cx="2133599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课堂总结</a:t>
              </a:r>
              <a:endParaRPr lang="zh-CN" altLang="en-US" sz="3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493076" y="1700522"/>
            <a:ext cx="4776684" cy="178510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、一维条码</a:t>
            </a:r>
            <a:endParaRPr lang="en-US" altLang="zh-CN" sz="3200" spc="90" dirty="0" smtClean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3200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体验</a:t>
            </a:r>
            <a:r>
              <a:rPr lang="en-US" altLang="zh-CN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认识</a:t>
            </a:r>
            <a:r>
              <a:rPr lang="en-US" altLang="zh-CN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制作</a:t>
            </a: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89" y="3848669"/>
            <a:ext cx="3657623" cy="28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93072" y="3562067"/>
            <a:ext cx="56117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CN" sz="3200" b="1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3200" b="1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、二维条码</a:t>
            </a:r>
            <a:endParaRPr lang="en-US" altLang="zh-CN" sz="3200" b="1" spc="90" dirty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defRPr/>
            </a:pPr>
            <a:r>
              <a:rPr lang="zh-CN" altLang="en-US" sz="3200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体验（扫一扫）</a:t>
            </a:r>
            <a:r>
              <a:rPr lang="en-US" altLang="zh-CN" sz="3200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认识</a:t>
            </a:r>
            <a:r>
              <a:rPr lang="en-US" altLang="zh-CN" sz="3200" spc="90" dirty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制作个性化二维码</a:t>
            </a:r>
            <a:endParaRPr lang="en-US" altLang="zh-CN" sz="3200" spc="90" dirty="0">
              <a:solidFill>
                <a:srgbClr val="84CB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3076" y="5598277"/>
            <a:ext cx="4257607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3200" spc="9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、区别一维条码、二维码</a:t>
            </a:r>
            <a:endParaRPr kumimoji="0" lang="en-US" altLang="zh-CN" sz="32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596347" y="600942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zh-CN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作业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93073" y="1552012"/>
            <a:ext cx="767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1.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阅读课本，熟悉一维码的概念，分类和应用。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93074" y="2089653"/>
            <a:ext cx="7699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</a:rPr>
              <a:t>2.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阅读课本，了解一维码和二维码的区别，熟悉二维码的概念，分类和应用。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26927" y="3474647"/>
            <a:ext cx="76993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</a:rPr>
              <a:t>3.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完成课本上的思考。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26927" y="4293513"/>
            <a:ext cx="8895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</a:rPr>
              <a:t>4.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利用课外时间，设计一个个性化的二维码，介绍自己的信息。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39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0501" y="587119"/>
            <a:ext cx="5733599" cy="520091"/>
            <a:chOff x="-12700" y="587118"/>
            <a:chExt cx="6934494" cy="520091"/>
          </a:xfrm>
        </p:grpSpPr>
        <p:sp>
          <p:nvSpPr>
            <p:cNvPr id="15" name="文本框 14"/>
            <p:cNvSpPr txBox="1"/>
            <p:nvPr/>
          </p:nvSpPr>
          <p:spPr>
            <a:xfrm>
              <a:off x="596347" y="600941"/>
              <a:ext cx="6325447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完成任务书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682786" y="1971049"/>
            <a:ext cx="8649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根据本节课所学，完成老师下发的</a:t>
            </a:r>
            <a:r>
              <a:rPr lang="en-US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认识一维码与二维码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zh-CN" sz="2800" b="1" dirty="0" smtClean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zh-CN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学习任务单</a:t>
            </a:r>
            <a:r>
              <a:rPr lang="en-US" altLang="zh-CN" sz="2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 </a:t>
            </a:r>
            <a:endParaRPr lang="zh-CN" altLang="zh-CN" sz="2800" b="1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6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67932" y="2664709"/>
            <a:ext cx="3988505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8000" spc="90" noProof="0" dirty="0" smtClean="0">
                <a:solidFill>
                  <a:srgbClr val="84CB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下课</a:t>
            </a:r>
            <a:endParaRPr kumimoji="0" lang="en-US" sz="8000" b="1" i="0" u="none" strike="noStrike" kern="1200" cap="none" spc="90" normalizeH="0" noProof="0" dirty="0" smtClean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995" y="1354268"/>
            <a:ext cx="1794377" cy="520091"/>
            <a:chOff x="-12700" y="587118"/>
            <a:chExt cx="2170207" cy="520091"/>
          </a:xfrm>
        </p:grpSpPr>
        <p:sp>
          <p:nvSpPr>
            <p:cNvPr id="14" name="文本框 14"/>
            <p:cNvSpPr txBox="1"/>
            <p:nvPr/>
          </p:nvSpPr>
          <p:spPr>
            <a:xfrm>
              <a:off x="373856" y="600941"/>
              <a:ext cx="1783651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669339" y="1999094"/>
            <a:ext cx="89460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一维码又称条形码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一组规则排列的条、空及其对应字符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成的标记，用以表示一定的信息。通常用来对物品进行标识，就是首先给某一物品分配一个代码，然后以条形码的形式将这个代码表示出来，并且标识在物品上，以便识读设备通过扫描识读条形码符号对该物品进行识别。</a:t>
            </a:r>
          </a:p>
        </p:txBody>
      </p:sp>
      <p:pic>
        <p:nvPicPr>
          <p:cNvPr id="17" name="图片 1" descr="780_P_1405206771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73" y="3912677"/>
            <a:ext cx="1764109" cy="245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953" y="4284682"/>
            <a:ext cx="2877464" cy="17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1556554" y="1354268"/>
            <a:ext cx="5495095" cy="520091"/>
            <a:chOff x="-2057332" y="587118"/>
            <a:chExt cx="6646036" cy="520091"/>
          </a:xfrm>
        </p:grpSpPr>
        <p:sp>
          <p:nvSpPr>
            <p:cNvPr id="12" name="文本框 14"/>
            <p:cNvSpPr txBox="1"/>
            <p:nvPr/>
          </p:nvSpPr>
          <p:spPr>
            <a:xfrm>
              <a:off x="-2057332" y="600941"/>
              <a:ext cx="6646036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                一 维 码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聊一聊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487319" y="2816053"/>
            <a:ext cx="76373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维条码广泛应用于工业、商业、国防、交通运输、金融、医疗卫生、邮电及办公自动化等领域</a:t>
            </a:r>
            <a:r>
              <a:rPr lang="zh-CN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800" b="1" dirty="0" smtClean="0">
                <a:solidFill>
                  <a:srgbClr val="F8D35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你能结合生活所见，谈谈你所见到的应用实例吗？</a:t>
            </a:r>
            <a:endParaRPr lang="zh-CN" altLang="en-US" sz="2800" b="1" dirty="0">
              <a:solidFill>
                <a:srgbClr val="F8D35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683" y="29244"/>
            <a:ext cx="1917681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43" y="4900599"/>
            <a:ext cx="2402905" cy="193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198" y="1283167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3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21" y="1989349"/>
            <a:ext cx="3020379" cy="44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2" y="4749131"/>
            <a:ext cx="2915986" cy="17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69339" y="2299513"/>
            <a:ext cx="5424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十三位条码（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EAN-13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zh-CN" sz="2400" b="1" dirty="0">
                <a:solidFill>
                  <a:schemeClr val="bg1"/>
                </a:solidFill>
              </a:rPr>
              <a:t>主要用于标识零售商品，也可以标识非零售商品，超市或其他零售场所见到的零售商品的条码大都属于十三位条码。前置码</a:t>
            </a:r>
            <a:r>
              <a:rPr lang="en-US" altLang="zh-CN" sz="2400" b="1" dirty="0">
                <a:solidFill>
                  <a:schemeClr val="bg1"/>
                </a:solidFill>
              </a:rPr>
              <a:t>690~695</a:t>
            </a:r>
            <a:r>
              <a:rPr lang="zh-CN" altLang="zh-CN" sz="2400" b="1" dirty="0">
                <a:solidFill>
                  <a:schemeClr val="bg1"/>
                </a:solidFill>
              </a:rPr>
              <a:t>表示的是中国的编码组织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3038" y="1350727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39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99" y="1350727"/>
            <a:ext cx="1441022" cy="46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0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4" y="4608483"/>
            <a:ext cx="2298273" cy="138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60132" y="2628631"/>
            <a:ext cx="5793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八位条码（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EAN-8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zh-CN" sz="2400" b="1" dirty="0">
                <a:solidFill>
                  <a:schemeClr val="bg1"/>
                </a:solidFill>
              </a:rPr>
              <a:t>一般用来</a:t>
            </a:r>
            <a:r>
              <a:rPr lang="zh-CN" altLang="zh-CN" sz="2400" b="1" dirty="0">
                <a:solidFill>
                  <a:srgbClr val="FF0000"/>
                </a:solidFill>
              </a:rPr>
              <a:t>标识商品包装较小、印刷面积较小</a:t>
            </a:r>
            <a:r>
              <a:rPr lang="zh-CN" altLang="zh-CN" sz="2400" b="1" dirty="0">
                <a:solidFill>
                  <a:schemeClr val="bg1"/>
                </a:solidFill>
              </a:rPr>
              <a:t>，难以用十三位条码标识的商品。主要用来标识零售商品，也可以标识非零售商品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482" y="1324111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69339" y="1918791"/>
            <a:ext cx="8423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图书系列条形码（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ISBN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en-US" altLang="zh-CN" sz="2400" b="1" dirty="0">
                <a:solidFill>
                  <a:schemeClr val="bg1"/>
                </a:solidFill>
              </a:rPr>
              <a:t>ISBN</a:t>
            </a:r>
            <a:r>
              <a:rPr lang="zh-CN" altLang="zh-CN" sz="2400" b="1" dirty="0">
                <a:solidFill>
                  <a:schemeClr val="bg1"/>
                </a:solidFill>
              </a:rPr>
              <a:t>是国际标准书号，它的使用范围是印刷品、缩微制品、教育电视或电影、混合媒体出版物、计算机软件、地图集和地图、盲文出版物和电子出版物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图片 4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34" y="3724798"/>
            <a:ext cx="2563643" cy="255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22" y="3714652"/>
            <a:ext cx="2574942" cy="256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91" y="3257141"/>
            <a:ext cx="1983270" cy="321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0500" y="226948"/>
            <a:ext cx="8785691" cy="830997"/>
            <a:chOff x="-12700" y="281539"/>
            <a:chExt cx="6948161" cy="830997"/>
          </a:xfrm>
        </p:grpSpPr>
        <p:sp>
          <p:nvSpPr>
            <p:cNvPr id="9" name="文本框 14"/>
            <p:cNvSpPr txBox="1"/>
            <p:nvPr/>
          </p:nvSpPr>
          <p:spPr>
            <a:xfrm>
              <a:off x="524951" y="281539"/>
              <a:ext cx="6410510" cy="8309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 sz="3200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新知储备</a:t>
              </a:r>
              <a:r>
                <a:rPr lang="en-US" altLang="zh-CN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----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zh-CN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一维条码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8767" y="1324111"/>
            <a:ext cx="2723830" cy="520091"/>
            <a:chOff x="-12700" y="587118"/>
            <a:chExt cx="3294333" cy="520091"/>
          </a:xfrm>
        </p:grpSpPr>
        <p:sp>
          <p:nvSpPr>
            <p:cNvPr id="6" name="文本框 14"/>
            <p:cNvSpPr txBox="1"/>
            <p:nvPr/>
          </p:nvSpPr>
          <p:spPr>
            <a:xfrm>
              <a:off x="505344" y="600941"/>
              <a:ext cx="2776289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5400" b="1" baseline="0">
                  <a:solidFill>
                    <a:srgbClr val="F8D35E"/>
                  </a:solidFill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 sz="3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常用一 维 码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12700" y="587118"/>
              <a:ext cx="393700" cy="520091"/>
            </a:xfrm>
            <a:prstGeom prst="rect">
              <a:avLst/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761598" y="2048391"/>
            <a:ext cx="7812484" cy="122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箱码（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ITF-14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zh-CN" sz="2400" b="1" dirty="0">
                <a:solidFill>
                  <a:schemeClr val="bg1"/>
                </a:solidFill>
              </a:rPr>
              <a:t>用于表示</a:t>
            </a:r>
            <a:r>
              <a:rPr lang="zh-CN" altLang="zh-CN" sz="2400" b="1" dirty="0">
                <a:solidFill>
                  <a:srgbClr val="FF0000"/>
                </a:solidFill>
              </a:rPr>
              <a:t>非零售的商品</a:t>
            </a:r>
            <a:r>
              <a:rPr lang="zh-CN" altLang="zh-CN" sz="2400" b="1" dirty="0">
                <a:solidFill>
                  <a:schemeClr val="bg1"/>
                </a:solidFill>
              </a:rPr>
              <a:t>。由于该条码对印刷精度要求不高，因此比较适合直接印刷在表面不够光滑、受力后尺寸易变形的包装材料上</a:t>
            </a:r>
            <a:r>
              <a:rPr lang="zh-CN" altLang="zh-CN" sz="2400" b="1" dirty="0" smtClean="0">
                <a:solidFill>
                  <a:schemeClr val="bg1"/>
                </a:solidFill>
              </a:rPr>
              <a:t>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图片 43" descr="2008070218573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6"/>
          <a:stretch>
            <a:fillRect/>
          </a:stretch>
        </p:blipFill>
        <p:spPr bwMode="auto">
          <a:xfrm>
            <a:off x="785861" y="3709444"/>
            <a:ext cx="2651300" cy="24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r="5998"/>
          <a:stretch/>
        </p:blipFill>
        <p:spPr bwMode="auto">
          <a:xfrm>
            <a:off x="3798822" y="3709443"/>
            <a:ext cx="5513435" cy="244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1894</Words>
  <Application>Microsoft Office PowerPoint</Application>
  <PresentationFormat>自定义</PresentationFormat>
  <Paragraphs>177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King</cp:lastModifiedBy>
  <cp:revision>501</cp:revision>
  <dcterms:created xsi:type="dcterms:W3CDTF">2015-03-19T06:14:36Z</dcterms:created>
  <dcterms:modified xsi:type="dcterms:W3CDTF">2017-04-28T06:46:39Z</dcterms:modified>
</cp:coreProperties>
</file>